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handoutMasterIdLst>
    <p:handoutMasterId r:id="rId14"/>
  </p:handoutMasterIdLst>
  <p:sldIdLst>
    <p:sldId id="441" r:id="rId2"/>
    <p:sldId id="351" r:id="rId3"/>
    <p:sldId id="354" r:id="rId4"/>
    <p:sldId id="355" r:id="rId5"/>
    <p:sldId id="356" r:id="rId6"/>
    <p:sldId id="362" r:id="rId7"/>
    <p:sldId id="353" r:id="rId8"/>
    <p:sldId id="361" r:id="rId9"/>
    <p:sldId id="359" r:id="rId10"/>
    <p:sldId id="435" r:id="rId11"/>
    <p:sldId id="360"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52" d="100"/>
          <a:sy n="52" d="100"/>
        </p:scale>
        <p:origin x="-280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a:t>5-27-18 PM</a:t>
            </a: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B287F88-45EE-45D4-9D26-9D128B87E34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8CA9B9B-8411-4300-AFCC-6B36FF3CDDB1}" type="datetimeFigureOut">
              <a:rPr lang="en-US" smtClean="0"/>
              <a:t>6/26/2020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5F5DCF8-B207-4E01-8BA1-E9E12350D89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67003454-BF88-4DD0-9C33-51672D40EC2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012220B5-C2B3-440D-B4A8-1680B013D29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2071762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74EAD49B-D5A2-4BE9-839D-BFABA22AC37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090DA5C0-4AC3-40F8-BAA2-3C32D765148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6B6EA160-8913-4BCA-9C66-99044FF712DB}"/>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751303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7900">
              <a:defRPr/>
            </a:pPr>
            <a:r>
              <a:rPr lang="en-US" sz="1400" dirty="0"/>
              <a:t>A continual pursuit. (Present infinitive form - something you keep doing). </a:t>
            </a:r>
          </a:p>
          <a:p>
            <a:r>
              <a:rPr lang="en-US" sz="1400" b="1" dirty="0"/>
              <a:t>NT:190</a:t>
            </a:r>
          </a:p>
          <a:p>
            <a:endParaRPr lang="en-US" sz="1400" b="1" dirty="0"/>
          </a:p>
          <a:p>
            <a:r>
              <a:rPr lang="en-US" sz="1400" b="1" dirty="0"/>
              <a:t>1. </a:t>
            </a:r>
            <a:r>
              <a:rPr lang="en-US" sz="1400" b="1" dirty="0" err="1"/>
              <a:t>akoloutheo</a:t>
            </a:r>
            <a:r>
              <a:rPr lang="en-US" sz="1400" b="1" dirty="0"/>
              <a:t> (</a:t>
            </a:r>
          </a:p>
          <a:p>
            <a:r>
              <a:rPr lang="en-US" sz="1400" b="1" dirty="0"/>
              <a:t>&lt;START GREEK&gt;a)</a:t>
            </a:r>
            <a:r>
              <a:rPr lang="en-US" sz="1400" b="1" dirty="0" err="1"/>
              <a:t>kolouqe</a:t>
            </a:r>
            <a:r>
              <a:rPr lang="en-US" sz="1400" b="1" dirty="0"/>
              <a:t>/w</a:t>
            </a:r>
          </a:p>
          <a:p>
            <a:r>
              <a:rPr lang="en-US" sz="1400" b="1" dirty="0"/>
              <a:t>&lt;END GREEK&gt;, NT:190), to be an </a:t>
            </a:r>
            <a:r>
              <a:rPr lang="en-US" sz="1400" b="1" dirty="0" err="1"/>
              <a:t>akolouthos</a:t>
            </a:r>
            <a:r>
              <a:rPr lang="en-US" sz="1400" b="1" dirty="0"/>
              <a:t>, "</a:t>
            </a:r>
            <a:r>
              <a:rPr lang="en-US" sz="1400" b="1" dirty="0">
                <a:solidFill>
                  <a:schemeClr val="accent4">
                    <a:lumMod val="75000"/>
                  </a:schemeClr>
                </a:solidFill>
              </a:rPr>
              <a:t>a follower," or "companion</a:t>
            </a:r>
            <a:r>
              <a:rPr lang="en-US" sz="1400" b="1" dirty="0"/>
              <a:t>" (from the prefix a, here expressing "</a:t>
            </a:r>
            <a:r>
              <a:rPr lang="en-US" sz="1400" b="1" dirty="0">
                <a:solidFill>
                  <a:schemeClr val="accent4">
                    <a:lumMod val="75000"/>
                  </a:schemeClr>
                </a:solidFill>
              </a:rPr>
              <a:t>union</a:t>
            </a:r>
            <a:r>
              <a:rPr lang="en-US" sz="1400" b="1" dirty="0"/>
              <a:t>, likeness," and </a:t>
            </a:r>
            <a:r>
              <a:rPr lang="en-US" sz="1400" b="1" dirty="0" err="1"/>
              <a:t>keleuthos</a:t>
            </a:r>
            <a:r>
              <a:rPr lang="en-US" sz="1400" b="1" dirty="0"/>
              <a:t>, "a way"; hence, "</a:t>
            </a:r>
            <a:r>
              <a:rPr lang="en-US" sz="1400" b="1" dirty="0">
                <a:solidFill>
                  <a:schemeClr val="accent4">
                    <a:lumMod val="75000"/>
                  </a:schemeClr>
                </a:solidFill>
              </a:rPr>
              <a:t>one going in the same way</a:t>
            </a:r>
            <a:r>
              <a:rPr lang="en-US" sz="1400" b="1" dirty="0"/>
              <a:t>"), </a:t>
            </a:r>
          </a:p>
          <a:p>
            <a:r>
              <a:rPr lang="en-US" sz="1400" b="1" dirty="0"/>
              <a:t>(from Vine's Expository Dictionary of Biblical Words, Copyright © 1985, Thomas Nelson Publishers.)</a:t>
            </a:r>
          </a:p>
          <a:p>
            <a:endParaRPr lang="en-US" sz="1400" b="1" dirty="0"/>
          </a:p>
          <a:p>
            <a:r>
              <a:rPr lang="en-US" sz="1400" b="1" dirty="0"/>
              <a:t>Fellowship - 1 Cor. 1:9 called into this fellowship through the gospel (2 Thess. 2:14)</a:t>
            </a:r>
          </a:p>
          <a:p>
            <a:endParaRPr lang="en-US" sz="1400"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6880CC7-FC86-4CBE-B869-96B1C2ADF2B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38E2AE5C-B927-4246-9CAD-BC777FC32ED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BC18618D-3851-4439-B7AC-860049E14BA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2588394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need to know our place!</a:t>
            </a:r>
          </a:p>
          <a:p>
            <a:r>
              <a:rPr lang="en-US" dirty="0"/>
              <a:t>There is another word which is translated “follow” that means to go the same way as. This word has to do with relationship and position as a servant. </a:t>
            </a:r>
          </a:p>
          <a:p>
            <a:endParaRPr lang="en-US" dirty="0"/>
          </a:p>
          <a:p>
            <a:r>
              <a:rPr lang="en-US" dirty="0"/>
              <a:t>“Goes on ahead” or “transgress: - “The word itself contains an ironical allusion to the pretensions of the </a:t>
            </a:r>
            <a:r>
              <a:rPr lang="en-US" b="1" dirty="0"/>
              <a:t>false teachers to have advanced to a higher degree of knowledge </a:t>
            </a:r>
            <a:r>
              <a:rPr lang="en-US" dirty="0"/>
              <a:t>than the ordinary Christians. This may actually have been </a:t>
            </a:r>
            <a:r>
              <a:rPr lang="en-US" b="1" dirty="0"/>
              <a:t>the very terminology which was employed by the false teachers </a:t>
            </a:r>
            <a:r>
              <a:rPr lang="en-US" dirty="0"/>
              <a:t>to describe their activity. The reason we suggest they may have utilized it is because there was no negative connotation either to the word itself or to its usage relative to a </a:t>
            </a:r>
            <a:r>
              <a:rPr lang="en-US" b="1" i="1" dirty="0"/>
              <a:t>progression </a:t>
            </a:r>
            <a:r>
              <a:rPr lang="en-US" b="1" dirty="0"/>
              <a:t>in thought on the part of the one who </a:t>
            </a:r>
            <a:r>
              <a:rPr lang="en-US" b="1" i="1" dirty="0"/>
              <a:t>advanced</a:t>
            </a:r>
            <a:r>
              <a:rPr lang="en-US" dirty="0"/>
              <a:t>.” (Truth Commentary, by Daniel King) </a:t>
            </a:r>
            <a:r>
              <a:rPr lang="en-US" b="1" dirty="0"/>
              <a:t>Progressivism</a:t>
            </a:r>
            <a:r>
              <a:rPr lang="en-US" dirty="0"/>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3198368-4C05-4850-BA3D-2FC3CC0CB36A}"/>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B1A98322-41A8-460F-A3C3-CDF90596780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B4E9BCD4-42FD-42DB-BD96-825FB8EBA16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1400713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Mark 4:15</a:t>
            </a:r>
          </a:p>
          <a:p>
            <a:r>
              <a:rPr lang="en-US" dirty="0"/>
              <a:t>These are the ones who are beside the road where the word is sown; and when they hear, immediately Satan comes and takes away the word which has been sown in them.</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DA9089D7-A1FA-4641-9A3A-3BE6E34F7BCD}"/>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00B38A7E-4680-4DEF-BF17-78C5F1B1A661}"/>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E677A1BA-4B98-4C72-B8D6-6C5B481A43F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1484894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“stumbling block” </a:t>
            </a:r>
            <a:r>
              <a:rPr lang="en-US" dirty="0" err="1"/>
              <a:t>skandalon</a:t>
            </a:r>
            <a:r>
              <a:rPr lang="en-US" dirty="0"/>
              <a:t> (</a:t>
            </a:r>
            <a:r>
              <a:rPr lang="en-US" dirty="0" err="1"/>
              <a:t>skan</a:t>
            </a:r>
            <a:r>
              <a:rPr lang="en-US" dirty="0"/>
              <a:t>'-dal-on) ("scandal"); probably from a derivative of NT:2578; a trap-stick (bent sapling), i.e. snare (figuratively, cause of displeasure or sin):</a:t>
            </a:r>
          </a:p>
          <a:p>
            <a:r>
              <a:rPr lang="en-US" dirty="0"/>
              <a:t>(Strong’s) Thayer says any impediment which causes one to stumble. </a:t>
            </a:r>
          </a:p>
          <a:p>
            <a:endParaRPr lang="en-US" dirty="0"/>
          </a:p>
          <a:p>
            <a:r>
              <a:rPr lang="en-US" dirty="0"/>
              <a:t>Matt 18:7</a:t>
            </a:r>
          </a:p>
          <a:p>
            <a:r>
              <a:rPr lang="en-US" dirty="0"/>
              <a:t>Woe to the world because of its stumbling blocks! For it is inevitable that stumbling blocks come; but woe to that man through whom the stumbling block comes! </a:t>
            </a:r>
          </a:p>
          <a:p>
            <a:endParaRPr lang="en-US" dirty="0"/>
          </a:p>
          <a:p>
            <a:r>
              <a:rPr lang="en-US" dirty="0"/>
              <a:t>Luke 17:1-2</a:t>
            </a:r>
          </a:p>
          <a:p>
            <a:r>
              <a:rPr lang="en-US" dirty="0"/>
              <a:t> He said to His disciples, "It is inevitable that stumbling blocks come, but woe to him through whom they come! 2 "It would be better for him if a millstone were hung around his neck and he were thrown into the sea, than that he would cause one of these little ones to stumble.</a:t>
            </a:r>
          </a:p>
          <a:p>
            <a:r>
              <a:rPr lang="en-US" dirty="0"/>
              <a:t>Remember Peter wrote in 1 Peter 2:8 about the rejected Messiah being a stumbling block. </a:t>
            </a:r>
          </a:p>
          <a:p>
            <a:r>
              <a:rPr lang="en-US" dirty="0"/>
              <a:t>Revelation 2:14</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7AC0BA86-49C0-4C35-8335-3E88984C6773}"/>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259538F9-5A92-46B9-8830-5F1E02C8F09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4C8AB258-06A1-4F51-93E7-1F75C69C5FC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177572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Wanting Jesus to remain with Peter and the rest of the apostles… that’s a fleshly perspective. </a:t>
            </a:r>
          </a:p>
          <a:p>
            <a:r>
              <a:rPr lang="en-US" dirty="0"/>
              <a:t>Perhaps tie in the “love” questions in John 21:15-17 and how that Peter was loving Jesus with a </a:t>
            </a:r>
            <a:r>
              <a:rPr lang="en-US" dirty="0" err="1"/>
              <a:t>phileo</a:t>
            </a:r>
            <a:r>
              <a:rPr lang="en-US" dirty="0"/>
              <a:t> love and not an agape love. </a:t>
            </a:r>
          </a:p>
          <a:p>
            <a:r>
              <a:rPr lang="en-US" dirty="0"/>
              <a:t>Matt 16:23 - Jesus turned and said to Peter, "Get behind me, Satan! You are a stumbling block to me; </a:t>
            </a:r>
            <a:r>
              <a:rPr lang="en-US" b="1" dirty="0"/>
              <a:t>you do not have in mind the things of God</a:t>
            </a:r>
            <a:r>
              <a:rPr lang="en-US" dirty="0"/>
              <a:t>, but the things of men."</a:t>
            </a:r>
          </a:p>
          <a:p>
            <a:r>
              <a:rPr lang="en-US" b="1" dirty="0"/>
              <a:t>NIV</a:t>
            </a:r>
          </a:p>
          <a:p>
            <a:r>
              <a:rPr lang="en-US" b="1" dirty="0"/>
              <a:t>Matt 16:23 - You are thinking merely from a human point of view, and not from God's." TLB</a:t>
            </a:r>
          </a:p>
          <a:p>
            <a:r>
              <a:rPr lang="en-US" b="1" dirty="0"/>
              <a:t>John 2:25 - where Jesus wasn’t entrusting Himself to anyone for “He Himself knew what was in man”.</a:t>
            </a:r>
          </a:p>
          <a:p>
            <a:r>
              <a:rPr lang="en-US" b="1" dirty="0"/>
              <a:t>Luke 6:8 - Jesus knew what they were thinking. </a:t>
            </a:r>
          </a:p>
          <a:p>
            <a:r>
              <a:rPr lang="en-US" b="1" dirty="0"/>
              <a:t>Examples of minding the things of man: consider the work of the church and the fleshly ideas that men come up with. </a:t>
            </a:r>
          </a:p>
          <a:p>
            <a:r>
              <a:rPr lang="en-US" b="1" dirty="0"/>
              <a:t>Isaiah 55:8-9 mans ways are not God’s ways.</a:t>
            </a:r>
          </a:p>
          <a:p>
            <a:endParaRPr lang="en-US" b="1" dirty="0"/>
          </a:p>
          <a:p>
            <a:endParaRPr lang="en-US"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BA58DFE-F162-4BB2-893B-797F1418DCC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BD0445F1-C99C-445B-BE41-1C0C842A7D93}"/>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BD15FE9A-296F-4AB5-A9E1-9BF7A826B92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2245872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previous discussion was just with Peter, Jesus calls His disciples and the “crowd” to hear what follows.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95A7C1F-5EFE-47BB-AC5B-8DD40B1A3BC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619BA7A3-FA71-4E1D-9D17-EF8AE77FFFE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5758DB4B-6876-4B55-8814-32161DC1E470}"/>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527443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506"/>
            <a:r>
              <a:rPr lang="en-US" sz="1400" dirty="0">
                <a:latin typeface="Lucida Bright" panose="02040602050505020304" pitchFamily="18" charset="0"/>
              </a:rPr>
              <a:t>(not before) Jesus, then we must: </a:t>
            </a:r>
            <a:r>
              <a:rPr lang="en-US" dirty="0">
                <a:latin typeface="Lucida Bright" panose="02040602050505020304" pitchFamily="18" charset="0"/>
              </a:rPr>
              <a:t>(both come from the same Greek word)</a:t>
            </a:r>
          </a:p>
          <a:p>
            <a:pPr defTabSz="966506"/>
            <a:r>
              <a:rPr lang="en-US" dirty="0">
                <a:latin typeface="Lucida Bright" panose="02040602050505020304" pitchFamily="18" charset="0"/>
              </a:rPr>
              <a:t>“If” - NT:1437 - “often used in connection with other particles to denote indefiniteness or uncertainty:” (Strong's Numbers)</a:t>
            </a:r>
          </a:p>
          <a:p>
            <a:pPr defTabSz="966506"/>
            <a:endParaRPr lang="en-US" dirty="0">
              <a:latin typeface="Lucida Bright" panose="02040602050505020304" pitchFamily="18" charset="0"/>
            </a:endParaRPr>
          </a:p>
          <a:p>
            <a:pPr defTabSz="966506"/>
            <a:r>
              <a:rPr lang="en-US" dirty="0">
                <a:latin typeface="Lucida Bright" panose="02040602050505020304" pitchFamily="18" charset="0"/>
              </a:rPr>
              <a:t>2 Cor. 5:17, if anyone is in Christ he is a new creature.</a:t>
            </a:r>
          </a:p>
          <a:p>
            <a:r>
              <a:rPr lang="en-US" dirty="0"/>
              <a:t>I don’t like translating “</a:t>
            </a:r>
            <a:r>
              <a:rPr lang="en-US" dirty="0" err="1"/>
              <a:t>thelo</a:t>
            </a:r>
            <a:r>
              <a:rPr lang="en-US" dirty="0"/>
              <a:t>” as “wish” in the NASB. “Would” in the ASV. KJV, uses “will” which gets at the heart of it. To exercise human will. It speaks to what we “want to do” or “not want to do” (Rev. 2:21) Cf., Rev. 22:17. Problem with NASB in 2 Peter 3:5. fascinating use in James 2:20</a:t>
            </a:r>
          </a:p>
          <a:p>
            <a:endParaRPr lang="en-US" dirty="0"/>
          </a:p>
          <a:p>
            <a:r>
              <a:rPr lang="en-US" dirty="0"/>
              <a:t>In order to demonstrate authority, and humiliate the victim, a prisoner was bound to a wooden yoke called a </a:t>
            </a:r>
            <a:r>
              <a:rPr lang="en-US" i="1" dirty="0" err="1"/>
              <a:t>furca</a:t>
            </a:r>
            <a:r>
              <a:rPr lang="en-US" i="1" dirty="0"/>
              <a:t> </a:t>
            </a:r>
            <a:r>
              <a:rPr lang="en-US" dirty="0"/>
              <a:t>and paraded through the streets.</a:t>
            </a:r>
          </a:p>
          <a:p>
            <a:endParaRPr lang="en-US" dirty="0"/>
          </a:p>
          <a:p>
            <a:r>
              <a:rPr lang="en-US" sz="1400" b="1" dirty="0"/>
              <a:t>Deny: Zodhiates says: “to disown and renounce self and to subjugate all works, interests and enjoyments.”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CBFC12F0-C6DD-402B-BF43-211F928E6363}"/>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8A121A27-AF6A-4022-9839-CF01B6E68B4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AE1F0581-1B0B-41B6-B325-08F9E9D7AC7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2256543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don’t like translating “</a:t>
            </a:r>
            <a:r>
              <a:rPr lang="en-US" dirty="0" err="1"/>
              <a:t>thelo</a:t>
            </a:r>
            <a:r>
              <a:rPr lang="en-US" dirty="0"/>
              <a:t>” as “wish” in the NASB. “Would” in the ASV. KJV, uses “will” which gets at the heart of it. To exercise human will. It speaks to what we “want to do” or “not want to do” (Rev. 2:21) Cf., Rev. 22:17. Problem with NASB in 2 Peter 3:5. fascinating use in James 2:20</a:t>
            </a:r>
          </a:p>
          <a:p>
            <a:endParaRPr lang="en-US" dirty="0"/>
          </a:p>
          <a:p>
            <a:r>
              <a:rPr lang="en-US" dirty="0"/>
              <a:t>In order to demonstrate authority, and humiliate the victim, a prisoner was bound to a wooden yoke called a </a:t>
            </a:r>
            <a:r>
              <a:rPr lang="en-US" i="1" dirty="0" err="1"/>
              <a:t>furca</a:t>
            </a:r>
            <a:r>
              <a:rPr lang="en-US" i="1" dirty="0"/>
              <a:t> </a:t>
            </a:r>
            <a:r>
              <a:rPr lang="en-US" dirty="0"/>
              <a:t>and paraded through the streets.</a:t>
            </a:r>
          </a:p>
          <a:p>
            <a:endParaRPr lang="en-US" dirty="0"/>
          </a:p>
          <a:p>
            <a:r>
              <a:rPr lang="en-US" sz="1400" b="1" dirty="0"/>
              <a:t>Deny: Zodhiates says: “to disown and renounce self and to subjugate all works, interests and enjoyments.”</a:t>
            </a:r>
          </a:p>
          <a:p>
            <a:endParaRPr lang="en-US" sz="1400" b="1" dirty="0"/>
          </a:p>
          <a:p>
            <a:r>
              <a:rPr lang="en-US" sz="1400" b="1" dirty="0"/>
              <a:t>To lose sight of oneself is the opposite of what many have said “I need to find myself”</a:t>
            </a:r>
          </a:p>
          <a:p>
            <a:endParaRPr lang="en-US" sz="1400" b="1" dirty="0"/>
          </a:p>
          <a:p>
            <a:r>
              <a:rPr lang="en-US" sz="1400" b="1" dirty="0"/>
              <a:t>2 Tim 3:4, “lovers of pleasure rather than lovers of God”; James 4:1-3</a:t>
            </a:r>
          </a:p>
          <a:p>
            <a:r>
              <a:rPr lang="en-US" sz="1400" b="1" dirty="0"/>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42972778-FB0D-49AD-BB69-EA9B1164F01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2AED68C8-4653-4734-8191-2228F72ECD2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97EE68FC-0C3F-43EB-B734-3EEFB225C5C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534067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will we do for Him? Will our purpose for living be concentrated upon Him? </a:t>
            </a:r>
            <a:r>
              <a:rPr lang="en-US" b="1" dirty="0"/>
              <a:t>Are we willing to sacrifice for Him? </a:t>
            </a:r>
            <a:r>
              <a:rPr lang="en-US" dirty="0"/>
              <a:t>Are we willing to accept a cross-filled, Christ-centered life, being crucified with Him (Rom. 6:6; Gal. 2:20; 5:24; 6:14)? </a:t>
            </a:r>
            <a:r>
              <a:rPr lang="en-US" b="1" dirty="0"/>
              <a:t>Will we accept hardship for Him</a:t>
            </a:r>
            <a:r>
              <a:rPr lang="en-US" dirty="0"/>
              <a:t>? </a:t>
            </a:r>
            <a:r>
              <a:rPr lang="en-US" b="1" dirty="0"/>
              <a:t>Are we willing to give up anything for Him</a:t>
            </a:r>
            <a:r>
              <a:rPr lang="en-US" dirty="0"/>
              <a:t>? He gave His life for us. Will we give ours for Him? We figuratively take up our crosses </a:t>
            </a:r>
            <a:r>
              <a:rPr lang="en-US" b="1" dirty="0"/>
              <a:t>when we commit to sacrificing everything on behalf of our Lord and make that our purpose for living</a:t>
            </a:r>
            <a:r>
              <a:rPr lang="en-US" dirty="0"/>
              <a:t>. (Caldwell, Truth Commentary on Luke)</a:t>
            </a:r>
          </a:p>
          <a:p>
            <a:endParaRPr lang="en-US" dirty="0"/>
          </a:p>
          <a:p>
            <a:r>
              <a:rPr lang="en-US" dirty="0"/>
              <a:t>This likely refers to a </a:t>
            </a:r>
            <a:r>
              <a:rPr lang="en-US" b="1" dirty="0"/>
              <a:t>phase of criminal punishment that had long been used by the Romans, which they had combined with crucifixion</a:t>
            </a:r>
            <a:r>
              <a:rPr lang="en-US" dirty="0"/>
              <a:t>—</a:t>
            </a:r>
            <a:r>
              <a:rPr lang="en-US" i="1" dirty="0"/>
              <a:t>bearing the yoke</a:t>
            </a:r>
            <a:r>
              <a:rPr lang="en-US" dirty="0"/>
              <a:t>. In order to demonstrate authority, and </a:t>
            </a:r>
            <a:r>
              <a:rPr lang="en-US" b="1" dirty="0"/>
              <a:t>humiliate the victim, </a:t>
            </a:r>
            <a:r>
              <a:rPr lang="en-US" dirty="0"/>
              <a:t>a prisoner was bound to a wooden yoke called a </a:t>
            </a:r>
            <a:r>
              <a:rPr lang="en-US" i="1" dirty="0" err="1"/>
              <a:t>furca</a:t>
            </a:r>
            <a:r>
              <a:rPr lang="en-US" i="1" dirty="0"/>
              <a:t> </a:t>
            </a:r>
            <a:r>
              <a:rPr lang="en-US" dirty="0"/>
              <a:t>and paraded through the streets. Livy describes this of a slaveholder punishing a slave by driving him through the forum bearing a “yoke (</a:t>
            </a:r>
            <a:r>
              <a:rPr lang="en-US" i="1" dirty="0" err="1"/>
              <a:t>furca</a:t>
            </a:r>
            <a:r>
              <a:rPr lang="en-US" dirty="0"/>
              <a:t>)” and scourging him while he went (</a:t>
            </a:r>
            <a:r>
              <a:rPr lang="en-US" i="1" dirty="0"/>
              <a:t>History of Rome </a:t>
            </a:r>
            <a:r>
              <a:rPr lang="en-US" dirty="0"/>
              <a:t>2.36.1).</a:t>
            </a:r>
            <a:endParaRPr lang="en-US" sz="1400"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8442E7-1E35-4707-8504-AE37222ED57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6E20CD1-DC0D-47AD-8331-1386EFDAB62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6/24/2020 pm</a:t>
            </a:r>
          </a:p>
        </p:txBody>
      </p:sp>
      <p:sp>
        <p:nvSpPr>
          <p:cNvPr id="6" name="Footer Placeholder 5">
            <a:extLst>
              <a:ext uri="{FF2B5EF4-FFF2-40B4-BE49-F238E27FC236}">
                <a16:creationId xmlns:a16="http://schemas.microsoft.com/office/drawing/2014/main" id="{9F796531-4AC2-4300-A4A3-C1134A494ED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Chris Simmons</a:t>
            </a:r>
          </a:p>
        </p:txBody>
      </p:sp>
      <p:sp>
        <p:nvSpPr>
          <p:cNvPr id="7" name="Header Placeholder 6">
            <a:extLst>
              <a:ext uri="{FF2B5EF4-FFF2-40B4-BE49-F238E27FC236}">
                <a16:creationId xmlns:a16="http://schemas.microsoft.com/office/drawing/2014/main" id="{AD4A734B-B81C-4A40-995B-8AF8C8D7CD7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Class – The Life Of Christ (214)</a:t>
            </a:r>
          </a:p>
        </p:txBody>
      </p:sp>
    </p:spTree>
    <p:extLst>
      <p:ext uri="{BB962C8B-B14F-4D97-AF65-F5344CB8AC3E}">
        <p14:creationId xmlns:p14="http://schemas.microsoft.com/office/powerpoint/2010/main" val="1524693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6/26/2020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75747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13952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1908085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0270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3486950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6/26/2020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3597574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55771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6/26/2020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1782380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6/26/2020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0481389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6/26/2020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7127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6/26/2020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4975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6/26/2020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612658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6/26/2020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327125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550494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6/26/2020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2895655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6/26/2020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772084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94605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352390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6/26/2020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9242790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June 24,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41973"/>
            <a:ext cx="7232072" cy="11695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Jesus foretells His death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True discipleship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Matthew 16:21-28; Mark 8:31-9:1; Luke 9:22-27</a:t>
            </a:r>
          </a:p>
        </p:txBody>
      </p:sp>
    </p:spTree>
    <p:extLst>
      <p:ext uri="{BB962C8B-B14F-4D97-AF65-F5344CB8AC3E}">
        <p14:creationId xmlns:p14="http://schemas.microsoft.com/office/powerpoint/2010/main" val="1699384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99F706E-E94D-4D39-9CA7-30CD072E1076}"/>
              </a:ext>
            </a:extLst>
          </p:cNvPr>
          <p:cNvSpPr txBox="1"/>
          <p:nvPr/>
        </p:nvSpPr>
        <p:spPr>
          <a:xfrm>
            <a:off x="861894" y="1772652"/>
            <a:ext cx="7452546" cy="39703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I gave my life for thee, My precious blood I shed, That thou </a:t>
            </a:r>
            <a:r>
              <a:rPr kumimoji="0" lang="en-US" sz="1800" b="0" i="0" u="none" strike="noStrike" kern="1200" cap="none" spc="0" normalizeH="0" baseline="0" noProof="0" dirty="0" err="1">
                <a:ln>
                  <a:noFill/>
                </a:ln>
                <a:solidFill>
                  <a:prstClr val="white"/>
                </a:solidFill>
                <a:effectLst/>
                <a:uLnTx/>
                <a:uFillTx/>
                <a:latin typeface="Garamond" panose="02020404030301010803"/>
                <a:ea typeface="+mn-ea"/>
                <a:cs typeface="+mn-cs"/>
              </a:rPr>
              <a:t>might’st</a:t>
            </a: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 ransomed be</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And quickened from the dead.</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I gave, I gave my life for thee; What hast thou </a:t>
            </a:r>
            <a:r>
              <a:rPr kumimoji="0" lang="en-US" sz="1800" b="0" i="0" u="none" strike="noStrike" kern="1200" cap="none" spc="0" normalizeH="0" baseline="0" noProof="0" dirty="0" err="1">
                <a:ln>
                  <a:noFill/>
                </a:ln>
                <a:solidFill>
                  <a:prstClr val="white"/>
                </a:solidFill>
                <a:effectLst/>
                <a:uLnTx/>
                <a:uFillTx/>
                <a:latin typeface="Garamond" panose="02020404030301010803"/>
                <a:ea typeface="+mn-ea"/>
                <a:cs typeface="+mn-cs"/>
              </a:rPr>
              <a:t>giv’n</a:t>
            </a: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 for Me?</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My Father’s house of light, My glory circled throne, I left for earthly night For wanderings sad and lone.</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I left, I left it all for thee; Hast thou left aught for Me?</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I suffered much for thee, More than thy tongue can tell, Of </a:t>
            </a:r>
            <a:r>
              <a:rPr kumimoji="0" lang="en-US" sz="1800" b="0" i="0" u="none" strike="noStrike" kern="1200" cap="none" spc="0" normalizeH="0" baseline="0" noProof="0" dirty="0" err="1">
                <a:ln>
                  <a:noFill/>
                </a:ln>
                <a:solidFill>
                  <a:prstClr val="white"/>
                </a:solidFill>
                <a:effectLst/>
                <a:uLnTx/>
                <a:uFillTx/>
                <a:latin typeface="Garamond" panose="02020404030301010803"/>
                <a:ea typeface="+mn-ea"/>
                <a:cs typeface="+mn-cs"/>
              </a:rPr>
              <a:t>bitt’rest</a:t>
            </a: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 agony</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To rescue thee from hell.</a:t>
            </a: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b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b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I’ve borne, I’ve borne it all for thee; What hast thou borne for me?</a:t>
            </a:r>
          </a:p>
        </p:txBody>
      </p:sp>
    </p:spTree>
    <p:extLst>
      <p:ext uri="{BB962C8B-B14F-4D97-AF65-F5344CB8AC3E}">
        <p14:creationId xmlns:p14="http://schemas.microsoft.com/office/powerpoint/2010/main" val="2206805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2739211"/>
          </a:xfrm>
        </p:spPr>
        <p:txBody>
          <a:bodyPr anchor="t">
            <a:spAutoFit/>
          </a:bodyPr>
          <a:lstStyle/>
          <a:p>
            <a:pPr marL="514350" indent="-514350">
              <a:buFont typeface="+mj-lt"/>
              <a:buAutoNum type="arabicPeriod" startAt="3"/>
            </a:pPr>
            <a:r>
              <a:rPr lang="en-US" sz="3000" i="1" dirty="0">
                <a:solidFill>
                  <a:schemeClr val="tx1"/>
                </a:solidFill>
                <a:latin typeface="Lucida Bright" panose="02040602050505020304" pitchFamily="18" charset="0"/>
              </a:rPr>
              <a:t>“</a:t>
            </a:r>
            <a:r>
              <a:rPr lang="en-US" sz="3000" b="1" i="1" dirty="0">
                <a:solidFill>
                  <a:schemeClr val="tx1"/>
                </a:solidFill>
                <a:latin typeface="Lucida Bright" panose="02040602050505020304" pitchFamily="18" charset="0"/>
              </a:rPr>
              <a:t>Follow Me</a:t>
            </a:r>
            <a:r>
              <a:rPr lang="en-US" sz="3000" i="1" dirty="0">
                <a:solidFill>
                  <a:schemeClr val="tx1"/>
                </a:solidFill>
                <a:latin typeface="Lucida Bright" panose="02040602050505020304" pitchFamily="18" charset="0"/>
              </a:rPr>
              <a:t>” – </a:t>
            </a:r>
            <a:r>
              <a:rPr lang="en-US" sz="3000" dirty="0">
                <a:solidFill>
                  <a:schemeClr val="tx1"/>
                </a:solidFill>
                <a:latin typeface="Lucida Bright" panose="02040602050505020304" pitchFamily="18" charset="0"/>
              </a:rPr>
              <a:t>indicative of two key spiritual concepts:</a:t>
            </a:r>
          </a:p>
          <a:p>
            <a:r>
              <a:rPr lang="en-US" sz="3000" b="1" dirty="0">
                <a:solidFill>
                  <a:schemeClr val="tx1"/>
                </a:solidFill>
                <a:latin typeface="Lucida Bright" panose="02040602050505020304" pitchFamily="18" charset="0"/>
              </a:rPr>
              <a:t>Discipleship</a:t>
            </a:r>
            <a:r>
              <a:rPr lang="en-US" sz="3000" dirty="0">
                <a:solidFill>
                  <a:schemeClr val="tx1"/>
                </a:solidFill>
                <a:latin typeface="Lucida Bright" panose="02040602050505020304" pitchFamily="18" charset="0"/>
              </a:rPr>
              <a:t> (Luke 9:57-61; 18:22; John 10:3-5; 21:19-22; Revelation 14:4)</a:t>
            </a:r>
          </a:p>
          <a:p>
            <a:r>
              <a:rPr lang="en-US" sz="3000" b="1" dirty="0">
                <a:solidFill>
                  <a:schemeClr val="tx1"/>
                </a:solidFill>
                <a:latin typeface="Lucida Bright" panose="02040602050505020304" pitchFamily="18" charset="0"/>
              </a:rPr>
              <a:t>Fellowship</a:t>
            </a:r>
            <a:r>
              <a:rPr lang="en-US" sz="3000" dirty="0">
                <a:solidFill>
                  <a:schemeClr val="tx1"/>
                </a:solidFill>
                <a:latin typeface="Lucida Bright" panose="02040602050505020304" pitchFamily="18" charset="0"/>
              </a:rPr>
              <a:t>. (John 14:6; 2 Corinthians 6:14)</a:t>
            </a:r>
          </a:p>
        </p:txBody>
      </p:sp>
    </p:spTree>
    <p:extLst>
      <p:ext uri="{BB962C8B-B14F-4D97-AF65-F5344CB8AC3E}">
        <p14:creationId xmlns:p14="http://schemas.microsoft.com/office/powerpoint/2010/main" val="2899672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82809" y="1576551"/>
            <a:ext cx="8613838" cy="5149102"/>
          </a:xfrm>
        </p:spPr>
        <p:txBody>
          <a:bodyPr wrap="square" anchor="t">
            <a:spAutoFit/>
          </a:bodyPr>
          <a:lstStyle/>
          <a:p>
            <a:pPr marL="514350" indent="-514350">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Get behind Me</a:t>
            </a:r>
            <a:r>
              <a:rPr lang="en-US" sz="3200" i="1" dirty="0">
                <a:solidFill>
                  <a:schemeClr val="tx1"/>
                </a:solidFill>
                <a:latin typeface="Lucida Bright" panose="02040602050505020304" pitchFamily="18" charset="0"/>
              </a:rPr>
              <a:t>” </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Same word used in the following verse (24),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If anyone wishes to come after Me</a:t>
            </a:r>
            <a:r>
              <a:rPr lang="en-US" sz="2800" i="1" dirty="0">
                <a:solidFill>
                  <a:schemeClr val="tx1"/>
                </a:solidFill>
                <a:latin typeface="Lucida Bright" panose="02040602050505020304" pitchFamily="18" charset="0"/>
              </a:rPr>
              <a:t> …”</a:t>
            </a:r>
            <a:br>
              <a:rPr lang="en-US" sz="2800" i="1"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(cf. Matthew 4:19; Acts 20:30; 2 Peter 2:10)</a:t>
            </a:r>
          </a:p>
          <a:p>
            <a:pPr lvl="1"/>
            <a:r>
              <a:rPr lang="en-US" sz="2600" dirty="0">
                <a:solidFill>
                  <a:schemeClr val="tx1"/>
                </a:solidFill>
                <a:latin typeface="Lucida Bright" panose="02040602050505020304" pitchFamily="18" charset="0"/>
              </a:rPr>
              <a:t>Compare to Jonah chapter 4 in which Jonah “ran ahead” of God for pardoning the Ninevites.</a:t>
            </a:r>
          </a:p>
          <a:p>
            <a:pPr lvl="1"/>
            <a:r>
              <a:rPr lang="en-US" sz="2600" dirty="0">
                <a:solidFill>
                  <a:schemeClr val="tx1"/>
                </a:solidFill>
                <a:latin typeface="Lucida Bright" panose="02040602050505020304" pitchFamily="18" charset="0"/>
              </a:rPr>
              <a:t>Our place is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behind</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the Lord, not out in front.</a:t>
            </a:r>
          </a:p>
          <a:p>
            <a:pPr lvl="1"/>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Everyone who goes on ahead </a:t>
            </a:r>
            <a:r>
              <a:rPr lang="en-US" sz="2600" i="1" dirty="0">
                <a:solidFill>
                  <a:schemeClr val="tx1"/>
                </a:solidFill>
                <a:latin typeface="Lucida Bright" panose="02040602050505020304" pitchFamily="18" charset="0"/>
              </a:rPr>
              <a:t>and does not abide in the teaching of Christ, does not have God. Whoever abides in the teaching has both the Father and the Son.” </a:t>
            </a:r>
            <a:r>
              <a:rPr lang="en-US" sz="2600" dirty="0">
                <a:solidFill>
                  <a:schemeClr val="tx1"/>
                </a:solidFill>
                <a:latin typeface="Lucida Bright" panose="02040602050505020304" pitchFamily="18" charset="0"/>
              </a:rPr>
              <a:t>(2 John 9; </a:t>
            </a:r>
            <a:r>
              <a:rPr lang="en-US" sz="1900" dirty="0">
                <a:solidFill>
                  <a:schemeClr val="tx1"/>
                </a:solidFill>
                <a:latin typeface="Lucida Bright" panose="02040602050505020304" pitchFamily="18" charset="0"/>
              </a:rPr>
              <a:t>ESV</a:t>
            </a:r>
            <a:r>
              <a:rPr lang="en-US" sz="2600" dirty="0">
                <a:solidFill>
                  <a:schemeClr val="tx1"/>
                </a:solidFill>
                <a:latin typeface="Lucida Bright" panose="02040602050505020304" pitchFamily="18" charset="0"/>
              </a:rPr>
              <a:t>)</a:t>
            </a:r>
          </a:p>
        </p:txBody>
      </p:sp>
      <p:sp>
        <p:nvSpPr>
          <p:cNvPr id="6" name="Title 1">
            <a:extLst>
              <a:ext uri="{FF2B5EF4-FFF2-40B4-BE49-F238E27FC236}">
                <a16:creationId xmlns:a16="http://schemas.microsoft.com/office/drawing/2014/main" id="{0E8558E4-635C-4022-8783-46ECDAEBCBBE}"/>
              </a:ext>
            </a:extLst>
          </p:cNvPr>
          <p:cNvSpPr>
            <a:spLocks noGrp="1"/>
          </p:cNvSpPr>
          <p:nvPr>
            <p:ph type="title"/>
          </p:nvPr>
        </p:nvSpPr>
        <p:spPr>
          <a:xfrm>
            <a:off x="245100" y="239384"/>
            <a:ext cx="8829400" cy="1015663"/>
          </a:xfrm>
        </p:spPr>
        <p:txBody>
          <a:bodyPr wrap="square">
            <a:spAutoFit/>
          </a:bodyPr>
          <a:lstStyle/>
          <a:p>
            <a:r>
              <a:rPr lang="en-US" sz="36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33451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94490" y="1444573"/>
            <a:ext cx="8575758" cy="5278368"/>
          </a:xfrm>
        </p:spPr>
        <p:txBody>
          <a:bodyPr anchor="t">
            <a:spAutoFit/>
          </a:bodyPr>
          <a:lstStyle/>
          <a:p>
            <a:pPr marL="514350" indent="-514350">
              <a:buFont typeface="+mj-lt"/>
              <a:buAutoNum type="arabicPeriod" startAt="2"/>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Satan</a:t>
            </a:r>
            <a:r>
              <a:rPr lang="en-US" sz="32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means “an adversary” </a:t>
            </a:r>
            <a:r>
              <a:rPr lang="en-US" dirty="0">
                <a:solidFill>
                  <a:schemeClr val="tx1"/>
                </a:solidFill>
                <a:latin typeface="Lucida Bright" panose="02040602050505020304" pitchFamily="18" charset="0"/>
              </a:rPr>
              <a:t>(Strong) </a:t>
            </a:r>
            <a:r>
              <a:rPr lang="en-US" sz="2800" dirty="0">
                <a:solidFill>
                  <a:schemeClr val="tx1"/>
                </a:solidFill>
                <a:latin typeface="Lucida Bright" panose="02040602050505020304" pitchFamily="18" charset="0"/>
              </a:rPr>
              <a:t>of both God and man. (Mark 4:15)</a:t>
            </a:r>
          </a:p>
          <a:p>
            <a:pPr lvl="1"/>
            <a:r>
              <a:rPr lang="en-US" sz="2800" dirty="0">
                <a:solidFill>
                  <a:schemeClr val="tx1"/>
                </a:solidFill>
                <a:latin typeface="Lucida Bright" panose="02040602050505020304" pitchFamily="18" charset="0"/>
              </a:rPr>
              <a:t>Why would Jesus use such a name for Peter?</a:t>
            </a:r>
          </a:p>
          <a:p>
            <a:pPr lvl="1"/>
            <a:r>
              <a:rPr lang="en-US" sz="2800" dirty="0">
                <a:solidFill>
                  <a:schemeClr val="tx1"/>
                </a:solidFill>
                <a:latin typeface="Lucida Bright" panose="02040602050505020304" pitchFamily="18" charset="0"/>
              </a:rPr>
              <a:t>Peter was acting in an adversarial manner to the plans of God. How so?</a:t>
            </a:r>
          </a:p>
          <a:p>
            <a:pPr lvl="1"/>
            <a:r>
              <a:rPr lang="en-US" sz="2800" dirty="0">
                <a:solidFill>
                  <a:schemeClr val="tx1"/>
                </a:solidFill>
                <a:latin typeface="Lucida Bright" panose="02040602050505020304" pitchFamily="18" charset="0"/>
              </a:rPr>
              <a:t>Who’s will would be done if Peter’s desire came to pass?</a:t>
            </a:r>
          </a:p>
          <a:p>
            <a:pPr lvl="1"/>
            <a:r>
              <a:rPr lang="en-US" sz="2800" dirty="0">
                <a:solidFill>
                  <a:schemeClr val="tx1"/>
                </a:solidFill>
                <a:latin typeface="Lucida Bright" panose="02040602050505020304" pitchFamily="18" charset="0"/>
              </a:rPr>
              <a:t>Do Peter’s motives or intentions matter?</a:t>
            </a:r>
          </a:p>
          <a:p>
            <a:pPr lvl="1"/>
            <a:r>
              <a:rPr lang="en-US" sz="2800" dirty="0">
                <a:solidFill>
                  <a:schemeClr val="tx1"/>
                </a:solidFill>
                <a:latin typeface="Lucida Bright" panose="02040602050505020304" pitchFamily="18" charset="0"/>
              </a:rPr>
              <a:t>We see here of the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schemes of the devil</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(Ephesians 6:11)</a:t>
            </a:r>
          </a:p>
        </p:txBody>
      </p:sp>
      <p:sp>
        <p:nvSpPr>
          <p:cNvPr id="7" name="Title 1">
            <a:extLst>
              <a:ext uri="{FF2B5EF4-FFF2-40B4-BE49-F238E27FC236}">
                <a16:creationId xmlns:a16="http://schemas.microsoft.com/office/drawing/2014/main" id="{D7A28D21-7568-4983-B89A-92A8D05913FC}"/>
              </a:ext>
            </a:extLst>
          </p:cNvPr>
          <p:cNvSpPr>
            <a:spLocks noGrp="1"/>
          </p:cNvSpPr>
          <p:nvPr>
            <p:ph type="title"/>
          </p:nvPr>
        </p:nvSpPr>
        <p:spPr>
          <a:xfrm>
            <a:off x="245100" y="239384"/>
            <a:ext cx="8829400" cy="1015663"/>
          </a:xfrm>
        </p:spPr>
        <p:txBody>
          <a:bodyPr wrap="square">
            <a:spAutoFit/>
          </a:bodyPr>
          <a:lstStyle/>
          <a:p>
            <a:r>
              <a:rPr lang="en-US" sz="36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4079054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22552" y="1369157"/>
            <a:ext cx="8946036" cy="5429179"/>
          </a:xfrm>
        </p:spPr>
        <p:txBody>
          <a:bodyPr wrap="square" anchor="t">
            <a:spAutoFit/>
          </a:bodyPr>
          <a:lstStyle/>
          <a:p>
            <a:pPr marL="514350" indent="-514350">
              <a:buFont typeface="+mj-lt"/>
              <a:buAutoNum type="arabicPeriod" startAt="3"/>
            </a:pPr>
            <a:r>
              <a:rPr lang="en-US" sz="3500" i="1" dirty="0">
                <a:solidFill>
                  <a:schemeClr val="tx1"/>
                </a:solidFill>
                <a:latin typeface="Lucida Bright" panose="02040602050505020304" pitchFamily="18" charset="0"/>
              </a:rPr>
              <a:t>“</a:t>
            </a:r>
            <a:r>
              <a:rPr lang="en-US" sz="3500" b="1" i="1" dirty="0">
                <a:solidFill>
                  <a:schemeClr val="tx1"/>
                </a:solidFill>
                <a:latin typeface="Lucida Bright" panose="02040602050505020304" pitchFamily="18" charset="0"/>
              </a:rPr>
              <a:t>You are a stumbling block to Me</a:t>
            </a:r>
            <a:r>
              <a:rPr lang="en-US" sz="3500" i="1" dirty="0">
                <a:solidFill>
                  <a:schemeClr val="tx1"/>
                </a:solidFill>
                <a:latin typeface="Lucida Bright" panose="02040602050505020304" pitchFamily="18" charset="0"/>
              </a:rPr>
              <a:t>”</a:t>
            </a:r>
            <a:r>
              <a:rPr lang="en-US" sz="3500" dirty="0">
                <a:solidFill>
                  <a:schemeClr val="tx1"/>
                </a:solidFill>
                <a:latin typeface="Lucida Bright" panose="02040602050505020304" pitchFamily="18" charset="0"/>
              </a:rPr>
              <a:t>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(1 Corinthians 1:23; cf. Matthew 18:7;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Luke 17:1-2)</a:t>
            </a:r>
          </a:p>
          <a:p>
            <a:pPr lvl="1"/>
            <a:r>
              <a:rPr lang="en-US" sz="2800" dirty="0">
                <a:solidFill>
                  <a:schemeClr val="tx1"/>
                </a:solidFill>
                <a:latin typeface="Lucida Bright" panose="02040602050505020304" pitchFamily="18" charset="0"/>
              </a:rPr>
              <a:t>By definition: “originally was ‘the name of the part of a trap to which the bait is attached, hence, the trap or snare itself’” (Vine)</a:t>
            </a:r>
          </a:p>
          <a:p>
            <a:pPr lvl="1"/>
            <a:r>
              <a:rPr lang="en-US" sz="2800" dirty="0">
                <a:solidFill>
                  <a:schemeClr val="tx1"/>
                </a:solidFill>
                <a:latin typeface="Lucida Bright" panose="02040602050505020304" pitchFamily="18" charset="0"/>
              </a:rPr>
              <a:t>Could Jesus have stumbled? (Hebrews 2:18; 4:15)</a:t>
            </a:r>
          </a:p>
          <a:p>
            <a:pPr lvl="1"/>
            <a:r>
              <a:rPr lang="en-US" sz="2800" dirty="0">
                <a:solidFill>
                  <a:schemeClr val="tx1"/>
                </a:solidFill>
                <a:latin typeface="Lucida Bright" panose="02040602050505020304" pitchFamily="18" charset="0"/>
              </a:rPr>
              <a:t>Romans 14:13, </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rather determine this - not to put an obstacle or a stumbling block in a brother’s way</a:t>
            </a:r>
            <a:r>
              <a:rPr lang="en-US" sz="2800" i="1" dirty="0">
                <a:solidFill>
                  <a:schemeClr val="tx1"/>
                </a:solidFill>
                <a:latin typeface="Lucida Bright" panose="02040602050505020304" pitchFamily="18" charset="0"/>
              </a:rPr>
              <a:t>.”</a:t>
            </a:r>
          </a:p>
        </p:txBody>
      </p:sp>
      <p:sp>
        <p:nvSpPr>
          <p:cNvPr id="7" name="Title 1">
            <a:extLst>
              <a:ext uri="{FF2B5EF4-FFF2-40B4-BE49-F238E27FC236}">
                <a16:creationId xmlns:a16="http://schemas.microsoft.com/office/drawing/2014/main" id="{18E26FE2-A8C6-418C-9288-592C80D39BEB}"/>
              </a:ext>
            </a:extLst>
          </p:cNvPr>
          <p:cNvSpPr>
            <a:spLocks noGrp="1"/>
          </p:cNvSpPr>
          <p:nvPr>
            <p:ph type="title"/>
          </p:nvPr>
        </p:nvSpPr>
        <p:spPr>
          <a:xfrm>
            <a:off x="245100" y="239384"/>
            <a:ext cx="8829400" cy="1015663"/>
          </a:xfrm>
        </p:spPr>
        <p:txBody>
          <a:bodyPr wrap="square">
            <a:spAutoFit/>
          </a:bodyPr>
          <a:lstStyle/>
          <a:p>
            <a:r>
              <a:rPr lang="en-US" sz="36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332619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22548" y="1378584"/>
            <a:ext cx="8829399" cy="5416868"/>
          </a:xfrm>
        </p:spPr>
        <p:txBody>
          <a:bodyPr wrap="square" anchor="t">
            <a:spAutoFit/>
          </a:bodyPr>
          <a:lstStyle/>
          <a:p>
            <a:pPr marL="514350" indent="-514350">
              <a:spcBef>
                <a:spcPts val="0"/>
              </a:spcBef>
              <a:spcAft>
                <a:spcPts val="0"/>
              </a:spcAft>
              <a:buFont typeface="+mj-lt"/>
              <a:buAutoNum type="arabicPeriod" startAt="4"/>
            </a:pPr>
            <a:r>
              <a:rPr lang="en-US" sz="3000" i="1" dirty="0">
                <a:solidFill>
                  <a:schemeClr val="tx1"/>
                </a:solidFill>
                <a:latin typeface="Lucida Bright" panose="02040602050505020304" pitchFamily="18" charset="0"/>
              </a:rPr>
              <a:t>“</a:t>
            </a:r>
            <a:r>
              <a:rPr lang="en-US" sz="3000" b="1" i="1" dirty="0">
                <a:solidFill>
                  <a:schemeClr val="tx1"/>
                </a:solidFill>
                <a:latin typeface="Lucida Bright" panose="02040602050505020304" pitchFamily="18" charset="0"/>
              </a:rPr>
              <a:t>For</a:t>
            </a:r>
            <a:r>
              <a:rPr lang="en-US" sz="3000" i="1" dirty="0">
                <a:solidFill>
                  <a:schemeClr val="tx1"/>
                </a:solidFill>
                <a:latin typeface="Lucida Bright" panose="02040602050505020304" pitchFamily="18" charset="0"/>
              </a:rPr>
              <a:t> </a:t>
            </a:r>
            <a:r>
              <a:rPr lang="en-US" sz="3000" b="1" i="1" dirty="0">
                <a:solidFill>
                  <a:schemeClr val="tx1"/>
                </a:solidFill>
                <a:latin typeface="Lucida Bright" panose="02040602050505020304" pitchFamily="18" charset="0"/>
              </a:rPr>
              <a:t>you are not setting your mind on God’s interests</a:t>
            </a:r>
            <a:r>
              <a:rPr lang="en-US" sz="3000" i="1" dirty="0">
                <a:solidFill>
                  <a:schemeClr val="tx1"/>
                </a:solidFill>
                <a:latin typeface="Lucida Bright" panose="02040602050505020304" pitchFamily="18" charset="0"/>
              </a:rPr>
              <a:t>, </a:t>
            </a:r>
            <a:r>
              <a:rPr lang="en-US" sz="3000" b="1" i="1" dirty="0">
                <a:solidFill>
                  <a:schemeClr val="tx1"/>
                </a:solidFill>
                <a:latin typeface="Lucida Bright" panose="02040602050505020304" pitchFamily="18" charset="0"/>
              </a:rPr>
              <a:t>but man’s</a:t>
            </a:r>
            <a:r>
              <a:rPr lang="en-US" sz="3000" i="1" dirty="0">
                <a:solidFill>
                  <a:schemeClr val="tx1"/>
                </a:solidFill>
                <a:latin typeface="Lucida Bright" panose="02040602050505020304" pitchFamily="18" charset="0"/>
              </a:rPr>
              <a:t>.”</a:t>
            </a:r>
          </a:p>
          <a:p>
            <a:pPr lvl="1">
              <a:spcBef>
                <a:spcPts val="0"/>
              </a:spcBef>
              <a:spcAft>
                <a:spcPts val="0"/>
              </a:spcAft>
            </a:pPr>
            <a:r>
              <a:rPr lang="en-US" sz="2600" dirty="0">
                <a:solidFill>
                  <a:schemeClr val="tx1"/>
                </a:solidFill>
                <a:latin typeface="Lucida Bright" panose="02040602050505020304" pitchFamily="18" charset="0"/>
              </a:rPr>
              <a:t>Refers to a mental disposition, or “mindset” towards the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things</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of God or man.</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(Matthew 22:21; 2 Corinthians 4:16ff – note 5:6; Philippians 1:21-24)</a:t>
            </a:r>
          </a:p>
          <a:p>
            <a:pPr lvl="1">
              <a:spcBef>
                <a:spcPts val="0"/>
              </a:spcBef>
              <a:spcAft>
                <a:spcPts val="0"/>
              </a:spcAft>
            </a:pPr>
            <a:r>
              <a:rPr lang="en-US" sz="2600" dirty="0">
                <a:solidFill>
                  <a:schemeClr val="tx1"/>
                </a:solidFill>
                <a:latin typeface="Lucida Bright" panose="02040602050505020304" pitchFamily="18" charset="0"/>
              </a:rPr>
              <a:t>Jesus knew where Peter’s heart and affections were presently set. (John 2:25; cf. Luke 6:8; 9:47)</a:t>
            </a:r>
          </a:p>
          <a:p>
            <a:pPr lvl="1">
              <a:spcBef>
                <a:spcPts val="0"/>
              </a:spcBef>
              <a:spcAft>
                <a:spcPts val="0"/>
              </a:spcAft>
            </a:pPr>
            <a:r>
              <a:rPr lang="en-US" sz="2600" dirty="0">
                <a:solidFill>
                  <a:schemeClr val="tx1"/>
                </a:solidFill>
                <a:latin typeface="Lucida Bright" panose="02040602050505020304" pitchFamily="18" charset="0"/>
              </a:rPr>
              <a:t>Anytime we employ a fleshly mindset in our service to God, we are an adversary to our Lord Jesus Christ. (John 3:12; Romans 8:5-8; </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Colossians 3:1-2; Philippians 3:18-19)</a:t>
            </a:r>
          </a:p>
          <a:p>
            <a:pPr lvl="1">
              <a:spcBef>
                <a:spcPts val="0"/>
              </a:spcBef>
              <a:spcAft>
                <a:spcPts val="0"/>
              </a:spcAft>
            </a:pPr>
            <a:r>
              <a:rPr lang="en-US" sz="2600" dirty="0">
                <a:solidFill>
                  <a:schemeClr val="tx1"/>
                </a:solidFill>
                <a:latin typeface="Lucida Bright" panose="02040602050505020304" pitchFamily="18" charset="0"/>
              </a:rPr>
              <a:t>Will we encourage or discourage? (Acts 21:12-14)</a:t>
            </a:r>
          </a:p>
        </p:txBody>
      </p:sp>
      <p:sp>
        <p:nvSpPr>
          <p:cNvPr id="7" name="Title 1">
            <a:extLst>
              <a:ext uri="{FF2B5EF4-FFF2-40B4-BE49-F238E27FC236}">
                <a16:creationId xmlns:a16="http://schemas.microsoft.com/office/drawing/2014/main" id="{CBC9A81B-CE6E-4E17-959F-9B5F6AAF4E57}"/>
              </a:ext>
            </a:extLst>
          </p:cNvPr>
          <p:cNvSpPr>
            <a:spLocks noGrp="1"/>
          </p:cNvSpPr>
          <p:nvPr>
            <p:ph type="title"/>
          </p:nvPr>
        </p:nvSpPr>
        <p:spPr>
          <a:xfrm>
            <a:off x="245100" y="239384"/>
            <a:ext cx="8829400" cy="1015663"/>
          </a:xfrm>
        </p:spPr>
        <p:txBody>
          <a:bodyPr wrap="square">
            <a:spAutoFit/>
          </a:bodyPr>
          <a:lstStyle/>
          <a:p>
            <a:r>
              <a:rPr lang="en-US" sz="36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83140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F6EF-906B-6B42-9DE3-1ACC6B1176DF}"/>
              </a:ext>
            </a:extLst>
          </p:cNvPr>
          <p:cNvSpPr>
            <a:spLocks noGrp="1"/>
          </p:cNvSpPr>
          <p:nvPr>
            <p:ph type="title"/>
          </p:nvPr>
        </p:nvSpPr>
        <p:spPr>
          <a:xfrm>
            <a:off x="978979" y="2933499"/>
            <a:ext cx="7241192" cy="2492990"/>
          </a:xfrm>
        </p:spPr>
        <p:txBody>
          <a:bodyPr>
            <a:spAutoFit/>
          </a:bodyPr>
          <a:lstStyle/>
          <a:p>
            <a:pPr defTabSz="412750" hangingPunct="0"/>
            <a:r>
              <a:rPr lang="en-US" sz="2700" i="1" kern="0" spc="340" dirty="0">
                <a:latin typeface="Lucida Bright" panose="02040602050505020304" pitchFamily="18" charset="0"/>
                <a:sym typeface="Bodoni SvtyTwo ITC TT-Book"/>
              </a:rPr>
              <a:t>“</a:t>
            </a:r>
            <a:r>
              <a:rPr lang="en-US" sz="2700" i="1" dirty="0">
                <a:latin typeface="Lucida Bright" panose="02040602050505020304" pitchFamily="18" charset="0"/>
              </a:rPr>
              <a:t>And He summoned the crowd with his disciples, and said to Them, ‘If anyone wishes to come after Me, he must deny himself, and take up his cross and follow Me.</a:t>
            </a:r>
            <a:r>
              <a:rPr lang="en-US" sz="2700" i="1" kern="0" spc="340" dirty="0">
                <a:latin typeface="Lucida Bright" panose="02040602050505020304" pitchFamily="18" charset="0"/>
                <a:sym typeface="Bodoni SvtyTwo ITC TT-Book"/>
              </a:rPr>
              <a:t>”</a:t>
            </a:r>
            <a:br>
              <a:rPr lang="en-US" sz="2700" kern="0" spc="340" dirty="0">
                <a:latin typeface="Lucida Bright" panose="02040602050505020304" pitchFamily="18" charset="0"/>
                <a:sym typeface="Bodoni SvtyTwo ITC TT-Book"/>
              </a:rPr>
            </a:br>
            <a:r>
              <a:rPr lang="en-US" sz="2700" kern="0" spc="340" dirty="0">
                <a:latin typeface="Lucida Bright" panose="02040602050505020304" pitchFamily="18" charset="0"/>
                <a:sym typeface="Bodoni SvtyTwo ITC TT-Book"/>
              </a:rPr>
              <a:t>(Mark 8:34)</a:t>
            </a:r>
          </a:p>
        </p:txBody>
      </p:sp>
      <p:sp>
        <p:nvSpPr>
          <p:cNvPr id="3" name="Content Placeholder 2">
            <a:extLst>
              <a:ext uri="{FF2B5EF4-FFF2-40B4-BE49-F238E27FC236}">
                <a16:creationId xmlns:a16="http://schemas.microsoft.com/office/drawing/2014/main" id="{A670338D-BB08-7E49-B1C1-DF19E7BA48B3}"/>
              </a:ext>
            </a:extLst>
          </p:cNvPr>
          <p:cNvSpPr>
            <a:spLocks noGrp="1"/>
          </p:cNvSpPr>
          <p:nvPr>
            <p:ph sz="quarter" idx="21"/>
          </p:nvPr>
        </p:nvSpPr>
        <p:spPr>
          <a:xfrm>
            <a:off x="2686746" y="1831074"/>
            <a:ext cx="3770507" cy="796372"/>
          </a:xfrm>
        </p:spPr>
        <p:txBody>
          <a:bodyPr>
            <a:spAutoFit/>
          </a:bodyPr>
          <a:lstStyle/>
          <a:p>
            <a:pPr defTabSz="412750" hangingPunct="0"/>
            <a:r>
              <a:rPr lang="en-US" sz="2800" kern="0" dirty="0">
                <a:latin typeface="Lucida Bright" panose="02040602050505020304" pitchFamily="18" charset="0"/>
              </a:rPr>
              <a:t>Jesus’ demands of discipleship</a:t>
            </a:r>
          </a:p>
        </p:txBody>
      </p:sp>
    </p:spTree>
    <p:extLst>
      <p:ext uri="{BB962C8B-B14F-4D97-AF65-F5344CB8AC3E}">
        <p14:creationId xmlns:p14="http://schemas.microsoft.com/office/powerpoint/2010/main" val="21064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623686"/>
            <a:ext cx="8783052" cy="4893647"/>
          </a:xfrm>
        </p:spPr>
        <p:txBody>
          <a:bodyPr anchor="t">
            <a:spAutoFit/>
          </a:bodyPr>
          <a:lstStyle/>
          <a:p>
            <a:pPr marL="0" indent="0">
              <a:spcBef>
                <a:spcPts val="0"/>
              </a:spcBef>
              <a:spcAft>
                <a:spcPts val="0"/>
              </a:spcAft>
              <a:buNone/>
            </a:pPr>
            <a:r>
              <a:rPr lang="en-US" sz="2800" i="1" dirty="0">
                <a:solidFill>
                  <a:schemeClr val="tx1"/>
                </a:solidFill>
                <a:latin typeface="Lucida Bright" panose="02040602050505020304" pitchFamily="18" charset="0"/>
              </a:rPr>
              <a:t>“</a:t>
            </a:r>
            <a:r>
              <a:rPr lang="en-US" sz="3000" i="1" dirty="0">
                <a:solidFill>
                  <a:schemeClr val="tx1"/>
                </a:solidFill>
                <a:latin typeface="Lucida Bright" panose="02040602050505020304" pitchFamily="18" charset="0"/>
              </a:rPr>
              <a:t>Then Jesus said to His disciples, ‘</a:t>
            </a:r>
            <a:r>
              <a:rPr lang="en-US" sz="3000" b="1" i="1" dirty="0">
                <a:solidFill>
                  <a:schemeClr val="tx1"/>
                </a:solidFill>
                <a:latin typeface="Lucida Bright" panose="02040602050505020304" pitchFamily="18" charset="0"/>
              </a:rPr>
              <a:t>If anyone wishes to come after Me</a:t>
            </a:r>
            <a:r>
              <a:rPr lang="en-US" sz="3000" i="1" dirty="0">
                <a:solidFill>
                  <a:schemeClr val="tx1"/>
                </a:solidFill>
                <a:latin typeface="Lucida Bright" panose="02040602050505020304" pitchFamily="18" charset="0"/>
              </a:rPr>
              <a:t> …”</a:t>
            </a:r>
            <a:r>
              <a:rPr lang="en-US" sz="3000" b="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16:24)</a:t>
            </a:r>
          </a:p>
          <a:p>
            <a:pPr>
              <a:spcBef>
                <a:spcPts val="0"/>
              </a:spcBef>
              <a:spcAft>
                <a:spcPts val="0"/>
              </a:spcAft>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If</a:t>
            </a:r>
            <a:r>
              <a:rPr lang="en-US" sz="2800" i="1" dirty="0">
                <a:solidFill>
                  <a:schemeClr val="tx1"/>
                </a:solidFill>
                <a:latin typeface="Lucida Bright" panose="02040602050505020304" pitchFamily="18" charset="0"/>
              </a:rPr>
              <a:t> …” – </a:t>
            </a:r>
            <a:r>
              <a:rPr lang="en-US" sz="2800" dirty="0">
                <a:solidFill>
                  <a:schemeClr val="tx1"/>
                </a:solidFill>
                <a:latin typeface="Lucida Bright" panose="02040602050505020304" pitchFamily="18" charset="0"/>
              </a:rPr>
              <a:t>speaks of a choice we make, not something that befalls us. </a:t>
            </a:r>
          </a:p>
          <a:p>
            <a:pPr>
              <a:spcBef>
                <a:spcPts val="0"/>
              </a:spcBef>
              <a:spcAft>
                <a:spcPts val="0"/>
              </a:spcAft>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Anyone</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(2 Corinthians 5:17) or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all </a:t>
            </a:r>
            <a:r>
              <a:rPr lang="en-US" sz="2800" i="1" dirty="0">
                <a:solidFill>
                  <a:schemeClr val="tx1"/>
                </a:solidFill>
                <a:latin typeface="Lucida Bright" panose="02040602050505020304" pitchFamily="18" charset="0"/>
              </a:rPr>
              <a:t>who are weary and heavy-laden”</a:t>
            </a:r>
          </a:p>
          <a:p>
            <a:pPr>
              <a:spcBef>
                <a:spcPts val="0"/>
              </a:spcBef>
              <a:spcAft>
                <a:spcPts val="0"/>
              </a:spcAft>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Wishes</a:t>
            </a:r>
            <a:r>
              <a:rPr lang="en-US" sz="2800" i="1" dirty="0">
                <a:solidFill>
                  <a:schemeClr val="tx1"/>
                </a:solidFill>
                <a:latin typeface="Lucida Bright" panose="02040602050505020304" pitchFamily="18" charset="0"/>
              </a:rPr>
              <a:t> …” – </a:t>
            </a:r>
            <a:r>
              <a:rPr lang="en-US" sz="2800" dirty="0">
                <a:solidFill>
                  <a:schemeClr val="tx1"/>
                </a:solidFill>
                <a:latin typeface="Lucida Bright" panose="02040602050505020304" pitchFamily="18" charset="0"/>
              </a:rPr>
              <a:t>to exercise our will with resolve and determination. (Revelation 22:17)</a:t>
            </a:r>
          </a:p>
          <a:p>
            <a:pPr>
              <a:spcBef>
                <a:spcPts val="0"/>
              </a:spcBef>
              <a:spcAft>
                <a:spcPts val="0"/>
              </a:spcAft>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Come after</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or as Jesus said to Peter: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get behind Me</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(verse 23)</a:t>
            </a:r>
            <a:endParaRPr lang="en-US" sz="2800" b="1" i="1" dirty="0">
              <a:solidFill>
                <a:schemeClr val="tx1"/>
              </a:solidFill>
              <a:latin typeface="Lucida Bright" panose="02040602050505020304" pitchFamily="18" charset="0"/>
            </a:endParaRPr>
          </a:p>
          <a:p>
            <a:pPr>
              <a:spcBef>
                <a:spcPts val="0"/>
              </a:spcBef>
              <a:spcAft>
                <a:spcPts val="0"/>
              </a:spcAft>
            </a:pPr>
            <a:r>
              <a:rPr lang="en-US" sz="2800" b="1" i="1" dirty="0">
                <a:solidFill>
                  <a:schemeClr val="tx1"/>
                </a:solidFill>
                <a:latin typeface="Lucida Bright" panose="02040602050505020304" pitchFamily="18" charset="0"/>
              </a:rPr>
              <a:t>“he must</a:t>
            </a:r>
            <a:r>
              <a:rPr lang="en-US" sz="2800" i="1" dirty="0">
                <a:solidFill>
                  <a:schemeClr val="tx1"/>
                </a:solidFill>
                <a:latin typeface="Lucida Bright" panose="02040602050505020304" pitchFamily="18" charset="0"/>
              </a:rPr>
              <a:t> …” – </a:t>
            </a:r>
            <a:r>
              <a:rPr lang="en-US" sz="2800" dirty="0">
                <a:solidFill>
                  <a:schemeClr val="tx1"/>
                </a:solidFill>
                <a:latin typeface="Lucida Bright" panose="02040602050505020304" pitchFamily="18" charset="0"/>
              </a:rPr>
              <a:t>not optional.</a:t>
            </a:r>
          </a:p>
        </p:txBody>
      </p:sp>
    </p:spTree>
    <p:extLst>
      <p:ext uri="{BB962C8B-B14F-4D97-AF65-F5344CB8AC3E}">
        <p14:creationId xmlns:p14="http://schemas.microsoft.com/office/powerpoint/2010/main" val="212388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604337"/>
          </a:xfrm>
        </p:spPr>
        <p:txBody>
          <a:bodyPr anchor="t">
            <a:spAutoFit/>
          </a:bodyPr>
          <a:lstStyle/>
          <a:p>
            <a:pPr marL="514350" indent="-514350">
              <a:buFont typeface="+mj-lt"/>
              <a:buAutoNum type="arabicPeriod"/>
            </a:pPr>
            <a:r>
              <a:rPr lang="en-US" sz="2800" i="1" dirty="0">
                <a:solidFill>
                  <a:schemeClr val="tx1"/>
                </a:solidFill>
                <a:latin typeface="Lucida Bright" panose="02040602050505020304" pitchFamily="18" charset="0"/>
              </a:rPr>
              <a:t>“</a:t>
            </a:r>
            <a:r>
              <a:rPr lang="en-US" sz="3000" i="1" dirty="0">
                <a:solidFill>
                  <a:schemeClr val="tx1"/>
                </a:solidFill>
                <a:latin typeface="Lucida Bright" panose="02040602050505020304" pitchFamily="18" charset="0"/>
              </a:rPr>
              <a:t>… He must </a:t>
            </a:r>
            <a:r>
              <a:rPr lang="en-US" sz="3000" b="1" i="1" dirty="0">
                <a:solidFill>
                  <a:schemeClr val="tx1"/>
                </a:solidFill>
                <a:latin typeface="Lucida Bright" panose="02040602050505020304" pitchFamily="18" charset="0"/>
              </a:rPr>
              <a:t>deny himself</a:t>
            </a:r>
            <a:r>
              <a:rPr lang="en-US" sz="3000" i="1" dirty="0">
                <a:solidFill>
                  <a:schemeClr val="tx1"/>
                </a:solidFill>
                <a:latin typeface="Lucida Bright" panose="02040602050505020304" pitchFamily="18" charset="0"/>
              </a:rPr>
              <a:t>, and </a:t>
            </a:r>
            <a:r>
              <a:rPr lang="en-US" sz="3000" b="1" i="1" dirty="0">
                <a:solidFill>
                  <a:schemeClr val="tx1"/>
                </a:solidFill>
                <a:latin typeface="Lucida Bright" panose="02040602050505020304" pitchFamily="18" charset="0"/>
              </a:rPr>
              <a:t>take up his cross</a:t>
            </a:r>
            <a:r>
              <a:rPr lang="en-US" sz="3000" i="1" dirty="0">
                <a:solidFill>
                  <a:schemeClr val="tx1"/>
                </a:solidFill>
                <a:latin typeface="Lucida Bright" panose="02040602050505020304" pitchFamily="18" charset="0"/>
              </a:rPr>
              <a:t> and </a:t>
            </a:r>
            <a:r>
              <a:rPr lang="en-US" sz="3000" b="1" i="1" dirty="0">
                <a:solidFill>
                  <a:schemeClr val="tx1"/>
                </a:solidFill>
                <a:latin typeface="Lucida Bright" panose="02040602050505020304" pitchFamily="18" charset="0"/>
              </a:rPr>
              <a:t>follow Me</a:t>
            </a:r>
            <a:r>
              <a:rPr lang="en-US" sz="3000" i="1" dirty="0">
                <a:solidFill>
                  <a:schemeClr val="tx1"/>
                </a:solidFill>
                <a:latin typeface="Lucida Bright" panose="02040602050505020304" pitchFamily="18" charset="0"/>
              </a:rPr>
              <a:t>.”</a:t>
            </a:r>
            <a:r>
              <a:rPr lang="en-US" sz="3000"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16:24)</a:t>
            </a:r>
          </a:p>
          <a:p>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Deny self</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(disown, abstain – Matthew 26:34-35; cf. Galatians 2:20; 5:16-17; Titus 2:12)</a:t>
            </a:r>
          </a:p>
          <a:p>
            <a:pPr lvl="2">
              <a:buFont typeface="Arial" panose="020B0604020202020204" pitchFamily="34" charset="0"/>
              <a:buChar char="•"/>
            </a:pPr>
            <a:r>
              <a:rPr lang="en-US" sz="2900" dirty="0">
                <a:solidFill>
                  <a:schemeClr val="tx1"/>
                </a:solidFill>
                <a:latin typeface="Lucida Bright" panose="02040602050505020304" pitchFamily="18" charset="0"/>
              </a:rPr>
              <a:t>“To forget oneself, lose sight of oneself and one’s own interests.” </a:t>
            </a:r>
            <a:r>
              <a:rPr lang="en-US" sz="1900" dirty="0">
                <a:solidFill>
                  <a:schemeClr val="tx1"/>
                </a:solidFill>
                <a:latin typeface="Lucida Bright" panose="02040602050505020304" pitchFamily="18" charset="0"/>
              </a:rPr>
              <a:t>(Thayer)</a:t>
            </a:r>
          </a:p>
          <a:p>
            <a:pPr lvl="2">
              <a:buFont typeface="Arial" panose="020B0604020202020204" pitchFamily="34" charset="0"/>
              <a:buChar char="•"/>
            </a:pPr>
            <a:r>
              <a:rPr lang="en-US" sz="2900" dirty="0">
                <a:solidFill>
                  <a:schemeClr val="tx1"/>
                </a:solidFill>
                <a:latin typeface="Lucida Bright" panose="02040602050505020304" pitchFamily="18" charset="0"/>
              </a:rPr>
              <a:t>“To disown and renounce self and to subjugate all works, interests, and enjoyments.” </a:t>
            </a:r>
            <a:r>
              <a:rPr lang="en-US" sz="2000" b="1" dirty="0">
                <a:solidFill>
                  <a:schemeClr val="tx1"/>
                </a:solidFill>
              </a:rPr>
              <a:t>(Zodhiates)</a:t>
            </a:r>
            <a:endParaRPr lang="en-US" sz="2800" dirty="0">
              <a:solidFill>
                <a:schemeClr val="tx1"/>
              </a:solidFill>
            </a:endParaRPr>
          </a:p>
        </p:txBody>
      </p:sp>
    </p:spTree>
    <p:extLst>
      <p:ext uri="{BB962C8B-B14F-4D97-AF65-F5344CB8AC3E}">
        <p14:creationId xmlns:p14="http://schemas.microsoft.com/office/powerpoint/2010/main" val="171143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Lucida Bright" panose="02040602050505020304" pitchFamily="18" charset="0"/>
              </a:rPr>
              <a:t>Jesus speaks of discipleship</a:t>
            </a:r>
            <a:br>
              <a:rPr lang="en-US" sz="3600" dirty="0">
                <a:solidFill>
                  <a:schemeClr val="tx1"/>
                </a:solidFill>
                <a:latin typeface="Lucida Bright" panose="02040602050505020304" pitchFamily="18" charset="0"/>
              </a:rPr>
            </a:br>
            <a:r>
              <a:rPr lang="en-US" sz="2400" b="1" dirty="0">
                <a:solidFill>
                  <a:schemeClr val="tx1"/>
                </a:solidFill>
                <a:latin typeface="Lucida Bright" panose="02040602050505020304" pitchFamily="18" charset="0"/>
              </a:rPr>
              <a:t>Matthew 16:21-28</a:t>
            </a:r>
            <a:r>
              <a:rPr lang="en-US" sz="2400" dirty="0">
                <a:solidFill>
                  <a:schemeClr val="tx1"/>
                </a:solidFill>
                <a:latin typeface="Lucida Bright" panose="02040602050505020304" pitchFamily="18" charset="0"/>
              </a:rPr>
              <a:t>; Mark 8:31-9:1; Luke 9:22-27</a:t>
            </a:r>
            <a:endParaRPr lang="en-US" dirty="0">
              <a:solidFill>
                <a:schemeClr val="tx1"/>
              </a:solidFill>
              <a:latin typeface="Lucida Bright" panose="0204060205050502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948773"/>
          </a:xfrm>
        </p:spPr>
        <p:txBody>
          <a:bodyPr anchor="t">
            <a:spAutoFit/>
          </a:bodyPr>
          <a:lstStyle/>
          <a:p>
            <a:pPr marL="514350" indent="-514350">
              <a:buFont typeface="+mj-lt"/>
              <a:buAutoNum type="arabicPeriod" startAt="2"/>
            </a:pPr>
            <a:r>
              <a:rPr lang="en-US" sz="2800" b="1" i="1" dirty="0">
                <a:solidFill>
                  <a:schemeClr val="tx1"/>
                </a:solidFill>
                <a:latin typeface="Lucida Bright" panose="02040602050505020304" pitchFamily="18" charset="0"/>
              </a:rPr>
              <a:t>“Take up his cross</a:t>
            </a:r>
            <a:r>
              <a:rPr lang="en-US" sz="2800" i="1" dirty="0">
                <a:solidFill>
                  <a:schemeClr val="tx1"/>
                </a:solidFill>
                <a:latin typeface="Lucida Bright" panose="02040602050505020304" pitchFamily="18" charset="0"/>
              </a:rPr>
              <a:t>” – </a:t>
            </a:r>
            <a:r>
              <a:rPr lang="en-US" sz="2800" dirty="0">
                <a:solidFill>
                  <a:schemeClr val="tx1"/>
                </a:solidFill>
                <a:latin typeface="Lucida Bright" panose="02040602050505020304" pitchFamily="18" charset="0"/>
              </a:rPr>
              <a:t>our daily (Luke 9:23) decision to sacrifice our will and our lives for His sake. (Romans 12:1-2; Galatians 2:20).</a:t>
            </a:r>
          </a:p>
          <a:p>
            <a:pPr lvl="2">
              <a:buFont typeface="Arial" panose="020B0604020202020204" pitchFamily="34" charset="0"/>
              <a:buChar char="•"/>
            </a:pPr>
            <a:r>
              <a:rPr lang="en-US" sz="2900" dirty="0">
                <a:solidFill>
                  <a:schemeClr val="tx1"/>
                </a:solidFill>
                <a:latin typeface="Lucida Bright" panose="02040602050505020304" pitchFamily="18" charset="0"/>
              </a:rPr>
              <a:t>Bearing a cross (willingly) to let yourself be humiliated for His sake.</a:t>
            </a:r>
            <a:br>
              <a:rPr lang="en-US" sz="2900" dirty="0">
                <a:solidFill>
                  <a:schemeClr val="tx1"/>
                </a:solidFill>
                <a:latin typeface="Lucida Bright" panose="02040602050505020304" pitchFamily="18" charset="0"/>
              </a:rPr>
            </a:br>
            <a:r>
              <a:rPr lang="en-US" sz="2900" dirty="0">
                <a:solidFill>
                  <a:schemeClr val="tx1"/>
                </a:solidFill>
                <a:latin typeface="Lucida Bright" panose="02040602050505020304" pitchFamily="18" charset="0"/>
              </a:rPr>
              <a:t>(Hebrews 13:12-13)</a:t>
            </a:r>
            <a:endParaRPr lang="en-US" sz="3100" dirty="0">
              <a:solidFill>
                <a:schemeClr val="tx1"/>
              </a:solidFill>
              <a:latin typeface="Lucida Bright" panose="02040602050505020304" pitchFamily="18" charset="0"/>
            </a:endParaRPr>
          </a:p>
          <a:p>
            <a:pPr lvl="2">
              <a:buFont typeface="Arial" panose="020B0604020202020204" pitchFamily="34" charset="0"/>
              <a:buChar char="•"/>
            </a:pPr>
            <a:r>
              <a:rPr lang="en-US" sz="2900" dirty="0">
                <a:solidFill>
                  <a:schemeClr val="tx1"/>
                </a:solidFill>
                <a:latin typeface="Lucida Bright" panose="02040602050505020304" pitchFamily="18" charset="0"/>
              </a:rPr>
              <a:t>Being </a:t>
            </a:r>
            <a:r>
              <a:rPr lang="en-US" sz="2900" i="1" dirty="0">
                <a:solidFill>
                  <a:schemeClr val="tx1"/>
                </a:solidFill>
                <a:latin typeface="Lucida Bright" panose="02040602050505020304" pitchFamily="18" charset="0"/>
              </a:rPr>
              <a:t>“faithful unto death”</a:t>
            </a:r>
            <a:br>
              <a:rPr lang="en-US" sz="2900" i="1" dirty="0">
                <a:solidFill>
                  <a:schemeClr val="tx1"/>
                </a:solidFill>
                <a:latin typeface="Lucida Bright" panose="02040602050505020304" pitchFamily="18" charset="0"/>
              </a:rPr>
            </a:br>
            <a:r>
              <a:rPr lang="en-US" sz="2900" dirty="0">
                <a:solidFill>
                  <a:schemeClr val="tx1"/>
                </a:solidFill>
                <a:latin typeface="Lucida Bright" panose="02040602050505020304" pitchFamily="18" charset="0"/>
              </a:rPr>
              <a:t>(Revelation 2:10; </a:t>
            </a:r>
            <a:r>
              <a:rPr lang="en-US" sz="1200" dirty="0">
                <a:solidFill>
                  <a:schemeClr val="tx1"/>
                </a:solidFill>
                <a:latin typeface="Lucida Bright" panose="02040602050505020304" pitchFamily="18" charset="0"/>
              </a:rPr>
              <a:t>ASV, ESV</a:t>
            </a:r>
            <a:r>
              <a:rPr lang="en-US" sz="2900" dirty="0">
                <a:solidFill>
                  <a:schemeClr val="tx1"/>
                </a:solidFill>
                <a:latin typeface="Lucida Bright" panose="02040602050505020304" pitchFamily="18" charset="0"/>
              </a:rPr>
              <a:t>)</a:t>
            </a:r>
          </a:p>
        </p:txBody>
      </p:sp>
    </p:spTree>
    <p:extLst>
      <p:ext uri="{BB962C8B-B14F-4D97-AF65-F5344CB8AC3E}">
        <p14:creationId xmlns:p14="http://schemas.microsoft.com/office/powerpoint/2010/main" val="1565671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3104</TotalTime>
  <Words>2382</Words>
  <Application>Microsoft Office PowerPoint</Application>
  <PresentationFormat>On-screen Show (4:3)</PresentationFormat>
  <Paragraphs>152</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Book Antiqua</vt:lpstr>
      <vt:lpstr>Calibri</vt:lpstr>
      <vt:lpstr>Garamond</vt:lpstr>
      <vt:lpstr>Helvetica Light</vt:lpstr>
      <vt:lpstr>Lucida Bright</vt:lpstr>
      <vt:lpstr>Wingdings 2</vt:lpstr>
      <vt:lpstr>DividendVTI</vt:lpstr>
      <vt:lpstr>Lesson 12  The transfiguration</vt:lpstr>
      <vt:lpstr>Jesus speaks of Stumbling Blocks Matthew 16:21-28; Mark 8:31-9:1; Luke 9:22-27</vt:lpstr>
      <vt:lpstr>Jesus speaks of Stumbling Blocks Matthew 16:21-28; Mark 8:31-9:1; Luke 9:22-27</vt:lpstr>
      <vt:lpstr>Jesus speaks of Stumbling Blocks Matthew 16:21-28; Mark 8:31-9:1; Luke 9:22-27</vt:lpstr>
      <vt:lpstr>Jesus speaks of Stumbling Blocks Matthew 16:21-28; Mark 8:31-9:1; Luke 9:22-27</vt:lpstr>
      <vt:lpstr>“And He summoned the crowd with his disciples, and said to Them, ‘If anyone wishes to come after Me, he must deny himself, and take up his cross and follow Me.” (Mark 8:34)</vt:lpstr>
      <vt:lpstr>Jesus speaks of Discipleship Matthew 16:21-28; Mark 8:31-9:1; Luke 9:22-27</vt:lpstr>
      <vt:lpstr>Jesus speaks of discipleship Matthew 16:21-28; Mark 8:31-9:1; Luke 9:22-27</vt:lpstr>
      <vt:lpstr>Jesus speaks of discipleship Matthew 16:21-28; Mark 8:31-9:1; Luke 9:22-27</vt:lpstr>
      <vt:lpstr>PowerPoint Presentation</vt:lpstr>
      <vt:lpstr>Jesus speaks of discipleship Matthew 16:21-28; Mark 8:31-9:1; Luke 9:22-27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(6-24-20)</dc:title>
  <dc:creator>Chris Simmons</dc:creator>
  <cp:lastModifiedBy>Richard Lidh</cp:lastModifiedBy>
  <cp:revision>5</cp:revision>
  <dcterms:created xsi:type="dcterms:W3CDTF">2011-11-13T00:33:04Z</dcterms:created>
  <dcterms:modified xsi:type="dcterms:W3CDTF">2020-06-26T20:44:17Z</dcterms:modified>
</cp:coreProperties>
</file>